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6" autoAdjust="0"/>
    <p:restoredTop sz="94660"/>
  </p:normalViewPr>
  <p:slideViewPr>
    <p:cSldViewPr snapToGrid="0">
      <p:cViewPr varScale="1">
        <p:scale>
          <a:sx n="162" d="100"/>
          <a:sy n="162" d="100"/>
        </p:scale>
        <p:origin x="244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ckley, Adam" userId="b930b773-50d7-4b0d-b4a8-2f46a6ede8a0" providerId="ADAL" clId="{8D96C244-A295-457F-B45F-20E4CCB324E2}"/>
    <pc:docChg chg="delSld modSld">
      <pc:chgData name="Tackley, Adam" userId="b930b773-50d7-4b0d-b4a8-2f46a6ede8a0" providerId="ADAL" clId="{8D96C244-A295-457F-B45F-20E4CCB324E2}" dt="2023-10-16T18:33:32.003" v="22" actId="404"/>
      <pc:docMkLst>
        <pc:docMk/>
      </pc:docMkLst>
      <pc:sldChg chg="del">
        <pc:chgData name="Tackley, Adam" userId="b930b773-50d7-4b0d-b4a8-2f46a6ede8a0" providerId="ADAL" clId="{8D96C244-A295-457F-B45F-20E4CCB324E2}" dt="2023-10-16T18:32:40.963" v="1" actId="47"/>
        <pc:sldMkLst>
          <pc:docMk/>
          <pc:sldMk cId="394187772" sldId="256"/>
        </pc:sldMkLst>
      </pc:sldChg>
      <pc:sldChg chg="del">
        <pc:chgData name="Tackley, Adam" userId="b930b773-50d7-4b0d-b4a8-2f46a6ede8a0" providerId="ADAL" clId="{8D96C244-A295-457F-B45F-20E4CCB324E2}" dt="2023-10-16T18:32:38.669" v="0" actId="47"/>
        <pc:sldMkLst>
          <pc:docMk/>
          <pc:sldMk cId="2308967862" sldId="257"/>
        </pc:sldMkLst>
      </pc:sldChg>
      <pc:sldChg chg="modSp mod">
        <pc:chgData name="Tackley, Adam" userId="b930b773-50d7-4b0d-b4a8-2f46a6ede8a0" providerId="ADAL" clId="{8D96C244-A295-457F-B45F-20E4CCB324E2}" dt="2023-10-16T18:33:32.003" v="22" actId="404"/>
        <pc:sldMkLst>
          <pc:docMk/>
          <pc:sldMk cId="2327730205" sldId="258"/>
        </pc:sldMkLst>
        <pc:spChg chg="mod">
          <ac:chgData name="Tackley, Adam" userId="b930b773-50d7-4b0d-b4a8-2f46a6ede8a0" providerId="ADAL" clId="{8D96C244-A295-457F-B45F-20E4CCB324E2}" dt="2023-10-16T18:33:15.620" v="21" actId="404"/>
          <ac:spMkLst>
            <pc:docMk/>
            <pc:sldMk cId="2327730205" sldId="258"/>
            <ac:spMk id="2" creationId="{7016DB78-2B1D-748B-36EC-0EB328335B7A}"/>
          </ac:spMkLst>
        </pc:spChg>
        <pc:spChg chg="mod">
          <ac:chgData name="Tackley, Adam" userId="b930b773-50d7-4b0d-b4a8-2f46a6ede8a0" providerId="ADAL" clId="{8D96C244-A295-457F-B45F-20E4CCB324E2}" dt="2023-10-16T18:33:32.003" v="22" actId="404"/>
          <ac:spMkLst>
            <pc:docMk/>
            <pc:sldMk cId="2327730205" sldId="258"/>
            <ac:spMk id="7" creationId="{3A1E0CE0-1C35-2D0B-E8B8-42EDA1D8DF7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9AF8-44C1-8588-FC98-7C2FF2C221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BFDF633-D148-9AE1-25B5-17D86961F9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551A05-E8FA-5D11-D5E4-B81B03228F70}"/>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5" name="Footer Placeholder 4">
            <a:extLst>
              <a:ext uri="{FF2B5EF4-FFF2-40B4-BE49-F238E27FC236}">
                <a16:creationId xmlns:a16="http://schemas.microsoft.com/office/drawing/2014/main" id="{E1D4DA8D-976E-2719-F1F7-62E05F688E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AF69F4-C1C9-BA1F-B241-7363E25369D5}"/>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382748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E3981-585D-FAD8-9D51-772F4357F5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A4421E-3734-D34A-C16F-985FECEBE9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E6F77F-522D-6B11-C459-723C108286F1}"/>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5" name="Footer Placeholder 4">
            <a:extLst>
              <a:ext uri="{FF2B5EF4-FFF2-40B4-BE49-F238E27FC236}">
                <a16:creationId xmlns:a16="http://schemas.microsoft.com/office/drawing/2014/main" id="{DB54039F-B149-2D96-435E-2D3A0C00C0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2233E8-17F6-7E07-ADEB-0A1BFB2F7BE8}"/>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87497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78F52E-B3B1-A615-27B5-218EE2C0DA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05C4EA-3B06-E2F3-B193-68FC940E65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F1736A-F69D-A143-4FDF-BD4438918787}"/>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5" name="Footer Placeholder 4">
            <a:extLst>
              <a:ext uri="{FF2B5EF4-FFF2-40B4-BE49-F238E27FC236}">
                <a16:creationId xmlns:a16="http://schemas.microsoft.com/office/drawing/2014/main" id="{065C48F8-6871-B0BD-5654-100642E947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71E512-3CFC-671E-3033-E900DFDEE0C0}"/>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311803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32533-BE5A-77F8-C8AD-B74DC6057E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B1B87A-4CCD-0FE6-38AC-8E8A766365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E92405-E51C-4073-9A7D-4A880A7BE200}"/>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5" name="Footer Placeholder 4">
            <a:extLst>
              <a:ext uri="{FF2B5EF4-FFF2-40B4-BE49-F238E27FC236}">
                <a16:creationId xmlns:a16="http://schemas.microsoft.com/office/drawing/2014/main" id="{0398BBF1-5FFE-087B-527B-D154612F2F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202218-F29E-3625-F1C8-F8A20042DBE5}"/>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1086283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D7434-EA34-6A06-983F-6970FA86F8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821C32A-33B5-A018-633B-CC32AA0E16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D654CD-6654-E831-FF9D-692B056F2600}"/>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5" name="Footer Placeholder 4">
            <a:extLst>
              <a:ext uri="{FF2B5EF4-FFF2-40B4-BE49-F238E27FC236}">
                <a16:creationId xmlns:a16="http://schemas.microsoft.com/office/drawing/2014/main" id="{5C052FC3-5222-24A6-81E7-2619AE62AB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58C971-170C-372B-EE6E-882AC5EFF33F}"/>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88086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30A32-F262-4A6B-9463-85462F2853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2E0BE5-BF07-EE35-E5BA-E3B7689038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6EA79B-48D6-47FB-72BC-9CD318EF34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96FF9E-2691-2F98-6034-77F327A7C28B}"/>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6" name="Footer Placeholder 5">
            <a:extLst>
              <a:ext uri="{FF2B5EF4-FFF2-40B4-BE49-F238E27FC236}">
                <a16:creationId xmlns:a16="http://schemas.microsoft.com/office/drawing/2014/main" id="{3487E829-47D6-8979-DAD5-88ABD9E70D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91B0E8-4998-09C9-5360-F5A8C484AFEE}"/>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413640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B6A33-7BC7-6705-FB67-CB291E2388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066F0F-AC59-89DD-E918-295ED95652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D418B0-BA52-7943-6280-DB43C3C9DD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BECF8A6-81E0-00D5-75C8-3BCE321F5E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563915-08D6-D127-8848-B18FE69571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095BD9A-E552-B5CB-2EB2-3B4D1877CD63}"/>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8" name="Footer Placeholder 7">
            <a:extLst>
              <a:ext uri="{FF2B5EF4-FFF2-40B4-BE49-F238E27FC236}">
                <a16:creationId xmlns:a16="http://schemas.microsoft.com/office/drawing/2014/main" id="{1E09FFDA-33A3-DEA4-BA97-0E9F692ED8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384D3E3-BA87-CEA7-DD08-D82A22F541D7}"/>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338139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192CD-DE67-9BB8-9D19-950E2F98B0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90B6686-1A86-D39D-0628-166700231338}"/>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4" name="Footer Placeholder 3">
            <a:extLst>
              <a:ext uri="{FF2B5EF4-FFF2-40B4-BE49-F238E27FC236}">
                <a16:creationId xmlns:a16="http://schemas.microsoft.com/office/drawing/2014/main" id="{B2B40D33-7B68-3EBE-025D-EEE92ED3F57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4449AB-5F23-49BC-4499-7403EBCADA55}"/>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315047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6AFD51-6205-2F42-AF2C-D66217E8B98B}"/>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3" name="Footer Placeholder 2">
            <a:extLst>
              <a:ext uri="{FF2B5EF4-FFF2-40B4-BE49-F238E27FC236}">
                <a16:creationId xmlns:a16="http://schemas.microsoft.com/office/drawing/2014/main" id="{659F6B25-D64B-3A90-5A82-88F89A5EC52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009C40-1BDD-C31C-3C2F-ABC2F1BA66EF}"/>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201701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CD97A-0CF5-A76E-4135-6FE639573C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E273CE-DD63-5860-E65F-4D0745D18A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4F13E8-1E39-E8C0-60B6-524C4DE632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F625EE-C226-0218-3E4F-22F278450D77}"/>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6" name="Footer Placeholder 5">
            <a:extLst>
              <a:ext uri="{FF2B5EF4-FFF2-40B4-BE49-F238E27FC236}">
                <a16:creationId xmlns:a16="http://schemas.microsoft.com/office/drawing/2014/main" id="{F500DF49-4B33-B590-53E9-B117015E5F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7B99AE-84BA-1D1D-5DAF-C6B9F461640E}"/>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403529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35FF3-2B19-4C97-89C1-558091F1EB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D12F16-8575-0444-107A-1677854BEF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991A684-888A-DC08-5B6B-3D9FE3C7B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E3BF08-EC6D-1079-FF1E-8BCACD53EBC7}"/>
              </a:ext>
            </a:extLst>
          </p:cNvPr>
          <p:cNvSpPr>
            <a:spLocks noGrp="1"/>
          </p:cNvSpPr>
          <p:nvPr>
            <p:ph type="dt" sz="half" idx="10"/>
          </p:nvPr>
        </p:nvSpPr>
        <p:spPr/>
        <p:txBody>
          <a:bodyPr/>
          <a:lstStyle/>
          <a:p>
            <a:fld id="{75E1C49B-D46A-4B79-AA3C-9E4402F216B8}" type="datetimeFigureOut">
              <a:rPr lang="en-GB" smtClean="0"/>
              <a:t>16/10/2023</a:t>
            </a:fld>
            <a:endParaRPr lang="en-GB"/>
          </a:p>
        </p:txBody>
      </p:sp>
      <p:sp>
        <p:nvSpPr>
          <p:cNvPr id="6" name="Footer Placeholder 5">
            <a:extLst>
              <a:ext uri="{FF2B5EF4-FFF2-40B4-BE49-F238E27FC236}">
                <a16:creationId xmlns:a16="http://schemas.microsoft.com/office/drawing/2014/main" id="{27821C40-35F5-BA63-C856-B8E614A1B5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10608E-55B8-B973-4376-3B496D06A98A}"/>
              </a:ext>
            </a:extLst>
          </p:cNvPr>
          <p:cNvSpPr>
            <a:spLocks noGrp="1"/>
          </p:cNvSpPr>
          <p:nvPr>
            <p:ph type="sldNum" sz="quarter" idx="12"/>
          </p:nvPr>
        </p:nvSpPr>
        <p:spPr/>
        <p:txBody>
          <a:bodyPr/>
          <a:lstStyle/>
          <a:p>
            <a:fld id="{FDB03B39-3B02-407E-AA60-D2CD265B18D3}" type="slidenum">
              <a:rPr lang="en-GB" smtClean="0"/>
              <a:t>‹#›</a:t>
            </a:fld>
            <a:endParaRPr lang="en-GB"/>
          </a:p>
        </p:txBody>
      </p:sp>
    </p:spTree>
    <p:extLst>
      <p:ext uri="{BB962C8B-B14F-4D97-AF65-F5344CB8AC3E}">
        <p14:creationId xmlns:p14="http://schemas.microsoft.com/office/powerpoint/2010/main" val="395148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3F2D77-C105-19C5-25A4-C1F7049278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1F0092-087B-C76E-F753-625AAAB0F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25EC06-D885-0E5C-F59B-FCDDE47BB1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1C49B-D46A-4B79-AA3C-9E4402F216B8}" type="datetimeFigureOut">
              <a:rPr lang="en-GB" smtClean="0"/>
              <a:t>16/10/2023</a:t>
            </a:fld>
            <a:endParaRPr lang="en-GB"/>
          </a:p>
        </p:txBody>
      </p:sp>
      <p:sp>
        <p:nvSpPr>
          <p:cNvPr id="5" name="Footer Placeholder 4">
            <a:extLst>
              <a:ext uri="{FF2B5EF4-FFF2-40B4-BE49-F238E27FC236}">
                <a16:creationId xmlns:a16="http://schemas.microsoft.com/office/drawing/2014/main" id="{2FD248D8-6AFF-E106-C36A-8497703C5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8C92366-F533-E7F4-8630-479C584CDE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03B39-3B02-407E-AA60-D2CD265B18D3}" type="slidenum">
              <a:rPr lang="en-GB" smtClean="0"/>
              <a:t>‹#›</a:t>
            </a:fld>
            <a:endParaRPr lang="en-GB"/>
          </a:p>
        </p:txBody>
      </p:sp>
    </p:spTree>
    <p:extLst>
      <p:ext uri="{BB962C8B-B14F-4D97-AF65-F5344CB8AC3E}">
        <p14:creationId xmlns:p14="http://schemas.microsoft.com/office/powerpoint/2010/main" val="663745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6708D2-0533-8070-F753-C15DC3069581}"/>
              </a:ext>
            </a:extLst>
          </p:cNvPr>
          <p:cNvSpPr txBox="1"/>
          <p:nvPr/>
        </p:nvSpPr>
        <p:spPr>
          <a:xfrm>
            <a:off x="332185" y="450174"/>
            <a:ext cx="5624553" cy="461665"/>
          </a:xfrm>
          <a:prstGeom prst="rect">
            <a:avLst/>
          </a:prstGeom>
          <a:noFill/>
        </p:spPr>
        <p:txBody>
          <a:bodyPr wrap="none" rtlCol="0">
            <a:spAutoFit/>
          </a:bodyPr>
          <a:lstStyle/>
          <a:p>
            <a:r>
              <a:rPr lang="en-GB" sz="2400" dirty="0"/>
              <a:t>Ware Youth FC Registration Season 2023/24</a:t>
            </a:r>
          </a:p>
        </p:txBody>
      </p:sp>
      <p:pic>
        <p:nvPicPr>
          <p:cNvPr id="6" name="Picture 5" descr="Logo, company name&#10;&#10;Description automatically generated">
            <a:extLst>
              <a:ext uri="{FF2B5EF4-FFF2-40B4-BE49-F238E27FC236}">
                <a16:creationId xmlns:a16="http://schemas.microsoft.com/office/drawing/2014/main" id="{EEA71E61-3CE8-3CA1-D806-194B59BA3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0400" y="56670"/>
            <a:ext cx="1371600" cy="1432560"/>
          </a:xfrm>
          <a:prstGeom prst="rect">
            <a:avLst/>
          </a:prstGeom>
        </p:spPr>
      </p:pic>
      <p:sp>
        <p:nvSpPr>
          <p:cNvPr id="7" name="TextBox 6">
            <a:extLst>
              <a:ext uri="{FF2B5EF4-FFF2-40B4-BE49-F238E27FC236}">
                <a16:creationId xmlns:a16="http://schemas.microsoft.com/office/drawing/2014/main" id="{3A1E0CE0-1C35-2D0B-E8B8-42EDA1D8DF73}"/>
              </a:ext>
            </a:extLst>
          </p:cNvPr>
          <p:cNvSpPr txBox="1"/>
          <p:nvPr/>
        </p:nvSpPr>
        <p:spPr>
          <a:xfrm>
            <a:off x="526865" y="3591321"/>
            <a:ext cx="10339748" cy="2662267"/>
          </a:xfrm>
          <a:prstGeom prst="rect">
            <a:avLst/>
          </a:prstGeom>
          <a:noFill/>
          <a:ln>
            <a:solidFill>
              <a:schemeClr val="tx1"/>
            </a:solidFill>
          </a:ln>
        </p:spPr>
        <p:txBody>
          <a:bodyPr wrap="square" rtlCol="0">
            <a:spAutoFit/>
          </a:bodyPr>
          <a:lstStyle/>
          <a:p>
            <a:r>
              <a:rPr lang="en-GB" sz="1200" u="sng" dirty="0"/>
              <a:t>Refunds</a:t>
            </a:r>
          </a:p>
          <a:p>
            <a:endParaRPr lang="en-GB" sz="1200" dirty="0"/>
          </a:p>
          <a:p>
            <a:pPr algn="l"/>
            <a:r>
              <a:rPr lang="en-GB" sz="1100" b="0" i="0" dirty="0">
                <a:effectLst/>
              </a:rPr>
              <a:t>Any refund will be at the discretion of the Committee based on the table below and whether the player owes the Club money or kit.</a:t>
            </a:r>
          </a:p>
          <a:p>
            <a:pPr algn="l"/>
            <a:r>
              <a:rPr lang="en-GB" sz="1100" dirty="0"/>
              <a:t>The C</a:t>
            </a:r>
            <a:r>
              <a:rPr lang="en-GB" sz="1100" b="0" i="0" dirty="0">
                <a:effectLst/>
              </a:rPr>
              <a:t>lub we commit to the constitution of each league, book and pay for facilities, purchase kits, equipment etc and administer the paperwork, all these come at a cost.  If players then decide to leave for other clubs or quits playing, then the Club has still provided all the above based on the players we have signed and the teams that have been formed / continued.  There should be no financial “benefit”’ to leaving the club – in all cases all financial obligations to the Club (fines etc) must have been met.</a:t>
            </a:r>
          </a:p>
          <a:p>
            <a:endParaRPr lang="en-GB" sz="1100" dirty="0"/>
          </a:p>
          <a:p>
            <a:r>
              <a:rPr lang="en-GB" sz="1100" dirty="0"/>
              <a:t>Refunds applicable if full subs paid</a:t>
            </a:r>
          </a:p>
          <a:p>
            <a:endParaRPr lang="en-GB" sz="1100" dirty="0"/>
          </a:p>
          <a:p>
            <a:r>
              <a:rPr lang="en-GB" sz="1100" dirty="0"/>
              <a:t>Prior to the start of the season 					£220.00</a:t>
            </a:r>
          </a:p>
          <a:p>
            <a:r>
              <a:rPr lang="en-GB" sz="1100" dirty="0"/>
              <a:t>September							£170.00</a:t>
            </a:r>
          </a:p>
          <a:p>
            <a:r>
              <a:rPr lang="en-GB" sz="1100" dirty="0"/>
              <a:t>October							£150.00</a:t>
            </a:r>
          </a:p>
          <a:p>
            <a:r>
              <a:rPr lang="en-GB" sz="1100" dirty="0"/>
              <a:t>November							£130.00</a:t>
            </a:r>
          </a:p>
          <a:p>
            <a:r>
              <a:rPr lang="en-GB" sz="1100" dirty="0"/>
              <a:t>December							£100.00</a:t>
            </a:r>
          </a:p>
          <a:p>
            <a:r>
              <a:rPr lang="en-GB" sz="1100" dirty="0"/>
              <a:t>January onwards 						N/A</a:t>
            </a:r>
          </a:p>
        </p:txBody>
      </p:sp>
      <p:sp>
        <p:nvSpPr>
          <p:cNvPr id="2" name="TextBox 1">
            <a:extLst>
              <a:ext uri="{FF2B5EF4-FFF2-40B4-BE49-F238E27FC236}">
                <a16:creationId xmlns:a16="http://schemas.microsoft.com/office/drawing/2014/main" id="{7016DB78-2B1D-748B-36EC-0EB328335B7A}"/>
              </a:ext>
            </a:extLst>
          </p:cNvPr>
          <p:cNvSpPr txBox="1"/>
          <p:nvPr/>
        </p:nvSpPr>
        <p:spPr>
          <a:xfrm>
            <a:off x="5831367" y="1548797"/>
            <a:ext cx="4989033" cy="1384995"/>
          </a:xfrm>
          <a:prstGeom prst="rect">
            <a:avLst/>
          </a:prstGeom>
          <a:noFill/>
          <a:ln>
            <a:solidFill>
              <a:schemeClr val="tx1"/>
            </a:solidFill>
          </a:ln>
        </p:spPr>
        <p:txBody>
          <a:bodyPr wrap="square" rtlCol="0">
            <a:spAutoFit/>
          </a:bodyPr>
          <a:lstStyle/>
          <a:p>
            <a:r>
              <a:rPr lang="en-GB" sz="1200" u="sng" dirty="0"/>
              <a:t>Subscriptions Payments </a:t>
            </a:r>
            <a:r>
              <a:rPr lang="en-GB" sz="1050" dirty="0"/>
              <a:t>(Instalments) </a:t>
            </a:r>
            <a:endParaRPr lang="en-GB" sz="1050" u="sng" dirty="0"/>
          </a:p>
          <a:p>
            <a:endParaRPr lang="en-GB" sz="1200" dirty="0"/>
          </a:p>
          <a:p>
            <a:r>
              <a:rPr lang="en-GB" sz="1200" dirty="0"/>
              <a:t>Prior to the 31</a:t>
            </a:r>
            <a:r>
              <a:rPr lang="en-GB" sz="1200" baseline="30000" dirty="0"/>
              <a:t>st</a:t>
            </a:r>
            <a:r>
              <a:rPr lang="en-GB" sz="1200" dirty="0"/>
              <a:t> August  			£250.00</a:t>
            </a:r>
          </a:p>
          <a:p>
            <a:r>
              <a:rPr lang="en-GB" sz="1200" dirty="0"/>
              <a:t>September/October 			£250.00</a:t>
            </a:r>
          </a:p>
          <a:p>
            <a:r>
              <a:rPr lang="en-GB" sz="1200" dirty="0"/>
              <a:t>November/December			£150.00</a:t>
            </a:r>
          </a:p>
          <a:p>
            <a:r>
              <a:rPr lang="en-GB" sz="1200" dirty="0"/>
              <a:t>January/February/March/April		£100.00</a:t>
            </a:r>
          </a:p>
          <a:p>
            <a:r>
              <a:rPr lang="en-GB" sz="1000" dirty="0"/>
              <a:t>*</a:t>
            </a:r>
            <a:r>
              <a:rPr lang="en-GB" sz="900" dirty="0"/>
              <a:t>pro-rata with the last payment March/April 2024</a:t>
            </a:r>
            <a:endParaRPr lang="en-GB" sz="1000" dirty="0"/>
          </a:p>
        </p:txBody>
      </p:sp>
      <p:sp>
        <p:nvSpPr>
          <p:cNvPr id="3" name="TextBox 2">
            <a:extLst>
              <a:ext uri="{FF2B5EF4-FFF2-40B4-BE49-F238E27FC236}">
                <a16:creationId xmlns:a16="http://schemas.microsoft.com/office/drawing/2014/main" id="{EA4E437D-7143-3191-B028-4AB748C9E262}"/>
              </a:ext>
            </a:extLst>
          </p:cNvPr>
          <p:cNvSpPr txBox="1"/>
          <p:nvPr/>
        </p:nvSpPr>
        <p:spPr>
          <a:xfrm>
            <a:off x="526864" y="1533691"/>
            <a:ext cx="4989033" cy="1384995"/>
          </a:xfrm>
          <a:prstGeom prst="rect">
            <a:avLst/>
          </a:prstGeom>
          <a:noFill/>
          <a:ln>
            <a:solidFill>
              <a:schemeClr val="tx1"/>
            </a:solidFill>
          </a:ln>
        </p:spPr>
        <p:txBody>
          <a:bodyPr wrap="square" rtlCol="0">
            <a:spAutoFit/>
          </a:bodyPr>
          <a:lstStyle/>
          <a:p>
            <a:r>
              <a:rPr lang="en-GB" sz="1200" u="sng" dirty="0"/>
              <a:t>Subscriptions Payments </a:t>
            </a:r>
            <a:r>
              <a:rPr lang="en-GB" sz="1050" dirty="0"/>
              <a:t>(Full) </a:t>
            </a:r>
            <a:endParaRPr lang="en-GB" sz="1050" u="sng" dirty="0"/>
          </a:p>
          <a:p>
            <a:endParaRPr lang="en-GB" sz="1200" dirty="0"/>
          </a:p>
          <a:p>
            <a:r>
              <a:rPr lang="en-GB" sz="1200" dirty="0"/>
              <a:t>Prior to the 31</a:t>
            </a:r>
            <a:r>
              <a:rPr lang="en-GB" sz="1200" baseline="30000" dirty="0"/>
              <a:t>st</a:t>
            </a:r>
            <a:r>
              <a:rPr lang="en-GB" sz="1200" dirty="0"/>
              <a:t> August  			£235.00</a:t>
            </a:r>
          </a:p>
          <a:p>
            <a:r>
              <a:rPr lang="en-GB" sz="1200" dirty="0"/>
              <a:t>September/October 			£235.00</a:t>
            </a:r>
          </a:p>
          <a:p>
            <a:r>
              <a:rPr lang="en-GB" sz="1200" dirty="0"/>
              <a:t>November/December			£150.00</a:t>
            </a:r>
          </a:p>
          <a:p>
            <a:r>
              <a:rPr lang="en-GB" sz="1200" dirty="0"/>
              <a:t>January/February/March/April		£100.00</a:t>
            </a:r>
          </a:p>
          <a:p>
            <a:endParaRPr lang="en-GB" sz="1200" dirty="0"/>
          </a:p>
        </p:txBody>
      </p:sp>
      <p:sp>
        <p:nvSpPr>
          <p:cNvPr id="5" name="TextBox 4">
            <a:extLst>
              <a:ext uri="{FF2B5EF4-FFF2-40B4-BE49-F238E27FC236}">
                <a16:creationId xmlns:a16="http://schemas.microsoft.com/office/drawing/2014/main" id="{1AEEA9DC-69DC-7309-E6A9-A738CD306A4B}"/>
              </a:ext>
            </a:extLst>
          </p:cNvPr>
          <p:cNvSpPr txBox="1"/>
          <p:nvPr/>
        </p:nvSpPr>
        <p:spPr>
          <a:xfrm>
            <a:off x="456071" y="3087010"/>
            <a:ext cx="10293536" cy="430887"/>
          </a:xfrm>
          <a:prstGeom prst="rect">
            <a:avLst/>
          </a:prstGeom>
          <a:noFill/>
        </p:spPr>
        <p:txBody>
          <a:bodyPr wrap="square" rtlCol="0">
            <a:spAutoFit/>
          </a:bodyPr>
          <a:lstStyle/>
          <a:p>
            <a:r>
              <a:rPr lang="en-GB" sz="1100" b="0" i="0" dirty="0">
                <a:effectLst/>
              </a:rPr>
              <a:t>In the scenario that a player’s parents/Guardians, are struggling financially.  The Club may be able to offer a discount however, this shall be solely at the discretion of the committee, whose decision shall be final.  </a:t>
            </a:r>
            <a:r>
              <a:rPr lang="en-GB" sz="1100" dirty="0"/>
              <a:t>The application form in on the Club website.	</a:t>
            </a:r>
          </a:p>
        </p:txBody>
      </p:sp>
    </p:spTree>
    <p:extLst>
      <p:ext uri="{BB962C8B-B14F-4D97-AF65-F5344CB8AC3E}">
        <p14:creationId xmlns:p14="http://schemas.microsoft.com/office/powerpoint/2010/main" val="232773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354</Words>
  <Application>Microsoft Office PowerPoint</Application>
  <PresentationFormat>Widescreen</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Tackley</dc:creator>
  <cp:lastModifiedBy>Tackley, Adam</cp:lastModifiedBy>
  <cp:revision>3</cp:revision>
  <dcterms:created xsi:type="dcterms:W3CDTF">2022-10-20T22:08:13Z</dcterms:created>
  <dcterms:modified xsi:type="dcterms:W3CDTF">2023-10-16T18:33:37Z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210e4fd-1ff5-4324-97e9-6e0860215bae_Enabled">
    <vt:lpwstr>true</vt:lpwstr>
  </property>
  <property fmtid="{D5CDD505-2E9C-101B-9397-08002B2CF9AE}" pid="3" name="MSIP_Label_d210e4fd-1ff5-4324-97e9-6e0860215bae_SetDate">
    <vt:lpwstr>2022-10-20T22:30:19Z</vt:lpwstr>
  </property>
  <property fmtid="{D5CDD505-2E9C-101B-9397-08002B2CF9AE}" pid="4" name="MSIP_Label_d210e4fd-1ff5-4324-97e9-6e0860215bae_Method">
    <vt:lpwstr>Standard</vt:lpwstr>
  </property>
  <property fmtid="{D5CDD505-2E9C-101B-9397-08002B2CF9AE}" pid="5" name="MSIP_Label_d210e4fd-1ff5-4324-97e9-6e0860215bae_Name">
    <vt:lpwstr>d210e4fd-1ff5-4324-97e9-6e0860215bae</vt:lpwstr>
  </property>
  <property fmtid="{D5CDD505-2E9C-101B-9397-08002B2CF9AE}" pid="6" name="MSIP_Label_d210e4fd-1ff5-4324-97e9-6e0860215bae_SiteId">
    <vt:lpwstr>8e656664-5f36-4a5b-954c-c5405fd29206</vt:lpwstr>
  </property>
  <property fmtid="{D5CDD505-2E9C-101B-9397-08002B2CF9AE}" pid="7" name="MSIP_Label_d210e4fd-1ff5-4324-97e9-6e0860215bae_ActionId">
    <vt:lpwstr>7b69a01f-7923-41f5-b350-0db2db24450a</vt:lpwstr>
  </property>
  <property fmtid="{D5CDD505-2E9C-101B-9397-08002B2CF9AE}" pid="8" name="MSIP_Label_d210e4fd-1ff5-4324-97e9-6e0860215bae_ContentBits">
    <vt:lpwstr>0</vt:lpwstr>
  </property>
  <property fmtid="{D5CDD505-2E9C-101B-9397-08002B2CF9AE}" pid="9" name="Classification">
    <vt:lpwstr/>
  </property>
  <property fmtid="{D5CDD505-2E9C-101B-9397-08002B2CF9AE}" pid="10" name="Customer">
    <vt:lpwstr/>
  </property>
  <property fmtid="{D5CDD505-2E9C-101B-9397-08002B2CF9AE}" pid="11" name="DocDate">
    <vt:lpwstr>11 November 2022</vt:lpwstr>
  </property>
  <property fmtid="{D5CDD505-2E9C-101B-9397-08002B2CF9AE}" pid="12" name="DocVersion">
    <vt:lpwstr/>
  </property>
  <property fmtid="{D5CDD505-2E9C-101B-9397-08002B2CF9AE}" pid="13" name="DocTitle">
    <vt:lpwstr/>
  </property>
  <property fmtid="{D5CDD505-2E9C-101B-9397-08002B2CF9AE}" pid="14" name="DocProject">
    <vt:lpwstr/>
  </property>
  <property fmtid="{D5CDD505-2E9C-101B-9397-08002B2CF9AE}" pid="15" name="PulseID">
    <vt:lpwstr/>
  </property>
  <property fmtid="{D5CDD505-2E9C-101B-9397-08002B2CF9AE}" pid="16" name="Solution_Unit">
    <vt:lpwstr/>
  </property>
</Properties>
</file>